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4"/>
    <p:sldMasterId id="2147483660" r:id="rId5"/>
    <p:sldMasterId id="2147483674" r:id="rId6"/>
  </p:sldMasterIdLst>
  <p:notesMasterIdLst>
    <p:notesMasterId r:id="rId32"/>
  </p:notesMasterIdLst>
  <p:handoutMasterIdLst>
    <p:handoutMasterId r:id="rId33"/>
  </p:handoutMasterIdLst>
  <p:sldIdLst>
    <p:sldId id="260" r:id="rId7"/>
    <p:sldId id="309" r:id="rId8"/>
    <p:sldId id="307" r:id="rId9"/>
    <p:sldId id="308" r:id="rId10"/>
    <p:sldId id="310" r:id="rId11"/>
    <p:sldId id="305" r:id="rId12"/>
    <p:sldId id="316" r:id="rId13"/>
    <p:sldId id="277" r:id="rId14"/>
    <p:sldId id="278" r:id="rId15"/>
    <p:sldId id="312" r:id="rId16"/>
    <p:sldId id="299" r:id="rId17"/>
    <p:sldId id="322" r:id="rId18"/>
    <p:sldId id="314" r:id="rId19"/>
    <p:sldId id="264" r:id="rId20"/>
    <p:sldId id="296" r:id="rId21"/>
    <p:sldId id="267" r:id="rId22"/>
    <p:sldId id="297" r:id="rId23"/>
    <p:sldId id="317" r:id="rId24"/>
    <p:sldId id="318" r:id="rId25"/>
    <p:sldId id="272" r:id="rId26"/>
    <p:sldId id="315" r:id="rId27"/>
    <p:sldId id="320" r:id="rId28"/>
    <p:sldId id="319" r:id="rId29"/>
    <p:sldId id="321" r:id="rId30"/>
    <p:sldId id="288" r:id="rId31"/>
  </p:sldIdLst>
  <p:sldSz cx="9144000" cy="5143500" type="screen16x9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3333FF"/>
    <a:srgbClr val="99CCFF"/>
    <a:srgbClr val="002D73"/>
    <a:srgbClr val="553278"/>
    <a:srgbClr val="646569"/>
    <a:srgbClr val="007681"/>
    <a:srgbClr val="1F3261"/>
    <a:srgbClr val="4589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0" autoAdjust="0"/>
    <p:restoredTop sz="94627" autoAdjust="0"/>
  </p:normalViewPr>
  <p:slideViewPr>
    <p:cSldViewPr snapToGrid="0">
      <p:cViewPr varScale="1">
        <p:scale>
          <a:sx n="151" d="100"/>
          <a:sy n="151" d="100"/>
        </p:scale>
        <p:origin x="510" y="13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668" y="4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94E98F3-5064-CE44-BCC0-70998B4A9475}" type="datetimeFigureOut">
              <a:rPr lang="en-US" smtClean="0"/>
              <a:t>1/8/2018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36969D2-6A59-5943-AD3C-208596B097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64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F2C164A-7038-42D0-953C-2EB4816D4C81}" type="datetimeFigureOut">
              <a:rPr lang="en-US" smtClean="0"/>
              <a:t>1/8/2018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6DA9C80-B631-4EC4-8253-F63CFD015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3570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92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69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68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1258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51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700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823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4629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313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02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8610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/>
              <a:t>Katharine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7655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Katharine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806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5963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896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lIns="93177" tIns="46589" rIns="93177" bIns="46589"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42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24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820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90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90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47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533400" y="4495800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16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71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DA9C80-B631-4EC4-8253-F63CFD0157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4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6281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54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157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743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ection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27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852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01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59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r>
              <a:rPr lang="en-US"/>
              <a:t>2/5/15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502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722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18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SOOH_DOH_rgb.jpg"/>
          <p:cNvPicPr>
            <a:picLocks noChangeAspect="1"/>
          </p:cNvPicPr>
          <p:nvPr userDrawn="1"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361951"/>
            <a:ext cx="3657600" cy="82231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2/5/15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CAC6D-BD82-4571-9E34-C1EFF11A946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3714750"/>
            <a:ext cx="9144000" cy="14859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3714750"/>
            <a:ext cx="9144000" cy="76200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ate Placeholder 1"/>
          <p:cNvSpPr txBox="1">
            <a:spLocks/>
          </p:cNvSpPr>
          <p:nvPr userDrawn="1"/>
        </p:nvSpPr>
        <p:spPr>
          <a:xfrm>
            <a:off x="457200" y="3943350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4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YSOOH_DOH_rgb.jpg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591" y="4522340"/>
            <a:ext cx="1666409" cy="374649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1581150"/>
            <a:ext cx="5334000" cy="2743200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1540453"/>
            <a:ext cx="533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ate Placeholder 1"/>
          <p:cNvSpPr txBox="1">
            <a:spLocks/>
          </p:cNvSpPr>
          <p:nvPr userDrawn="1"/>
        </p:nvSpPr>
        <p:spPr>
          <a:xfrm>
            <a:off x="152400" y="8810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>
              <a:solidFill>
                <a:srgbClr val="002D73"/>
              </a:solidFill>
            </a:endParaRPr>
          </a:p>
        </p:txBody>
      </p:sp>
      <p:sp>
        <p:nvSpPr>
          <p:cNvPr id="13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>
                <a:solidFill>
                  <a:srgbClr val="002D73"/>
                </a:solidFill>
              </a:rPr>
              <a:pPr/>
              <a:t>‹#›</a:t>
            </a:fld>
            <a:endParaRPr lang="en-US" sz="1200" dirty="0">
              <a:solidFill>
                <a:srgbClr val="002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48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6000">
              <a:schemeClr val="accent1">
                <a:lumMod val="45000"/>
                <a:lumOff val="55000"/>
              </a:schemeClr>
            </a:gs>
            <a:gs pos="9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NYSOOH_DOH_rgb.jpg"/>
          <p:cNvPicPr>
            <a:picLocks noChangeAspect="1"/>
          </p:cNvPicPr>
          <p:nvPr userDrawn="1"/>
        </p:nvPicPr>
        <p:blipFill>
          <a:blip r:embed="rId1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89" y="4512028"/>
            <a:ext cx="1666409" cy="37464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54AA7-8025-408E-B296-E2B43FE0863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2344"/>
            <a:ext cx="9144000" cy="299605"/>
          </a:xfrm>
          <a:prstGeom prst="rect">
            <a:avLst/>
          </a:prstGeom>
          <a:solidFill>
            <a:srgbClr val="002D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1"/>
          <p:cNvSpPr txBox="1">
            <a:spLocks/>
          </p:cNvSpPr>
          <p:nvPr userDrawn="1"/>
        </p:nvSpPr>
        <p:spPr>
          <a:xfrm>
            <a:off x="152400" y="88105"/>
            <a:ext cx="21336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 dirty="0"/>
          </a:p>
        </p:txBody>
      </p:sp>
      <p:sp>
        <p:nvSpPr>
          <p:cNvPr id="9" name="Slide Number Placeholder 3"/>
          <p:cNvSpPr txBox="1">
            <a:spLocks/>
          </p:cNvSpPr>
          <p:nvPr userDrawn="1"/>
        </p:nvSpPr>
        <p:spPr>
          <a:xfrm>
            <a:off x="8305800" y="88105"/>
            <a:ext cx="685800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DF52EC2-2C0B-4C03-9888-0B25156ED88D}" type="slidenum">
              <a:rPr lang="en-US" sz="1200" smtClean="0"/>
              <a:pPr/>
              <a:t>‹#›</a:t>
            </a:fld>
            <a:endParaRPr lang="en-US" sz="1200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-19050"/>
            <a:ext cx="9144000" cy="81394"/>
          </a:xfrm>
          <a:prstGeom prst="rect">
            <a:avLst/>
          </a:prstGeom>
          <a:solidFill>
            <a:srgbClr val="5532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9.jp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google.com/url?sa=i&amp;rct=j&amp;q=&amp;esrc=s&amp;source=images&amp;cd=&amp;cad=rja&amp;uact=8&amp;ved=0ahUKEwjvjZKYhZnYAhUiTt8KHUDjAYoQjRwIBw&amp;url=https://www.istockphoto.com/photos/message-in-a-bottle&amp;psig=AOvVaw2ddj8Bk5rhPM7RAW6ZN-Pe&amp;ust=1513874727490040" TargetMode="External"/><Relationship Id="rId5" Type="http://schemas.openxmlformats.org/officeDocument/2006/relationships/image" Target="../media/image21.jpg"/><Relationship Id="rId10" Type="http://schemas.openxmlformats.org/officeDocument/2006/relationships/image" Target="../media/image25.jpg"/><Relationship Id="rId4" Type="http://schemas.openxmlformats.org/officeDocument/2006/relationships/image" Target="../media/image20.jpg"/><Relationship Id="rId9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patricia.anders@health.ny.gov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jpg"/><Relationship Id="rId4" Type="http://schemas.openxmlformats.org/officeDocument/2006/relationships/hyperlink" Target="mailto:Katharine.logan@health.ny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hyperlink" Target="http://www.reuters.com/article/2013/04/16/us-usa-explosions-boston-hospital-idUSBRE93F04O20130416" TargetMode="External"/><Relationship Id="rId7" Type="http://schemas.openxmlformats.org/officeDocument/2006/relationships/hyperlink" Target="http://abcnews.go.com/US/street-debris-pulled-victims-boston-marathon-blasts-doctors/story?id=18963440#.UW1Z_Kt4Y8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bsnews.com/8301-505263_162-57579776/hospital-emergency-chief-on-boston-marathon-bombing-injuries-lower-limb-shrapnel-injuries-prevalent/" TargetMode="External"/><Relationship Id="rId5" Type="http://schemas.openxmlformats.org/officeDocument/2006/relationships/hyperlink" Target="http://www.thedailybeast.com/articles/2013/04/16/massachusetts-general-hospital-deals-with-shrapnel-severed-limbs-and-amputations.html" TargetMode="External"/><Relationship Id="rId10" Type="http://schemas.openxmlformats.org/officeDocument/2006/relationships/image" Target="../media/image13.jpeg"/><Relationship Id="rId4" Type="http://schemas.openxmlformats.org/officeDocument/2006/relationships/hyperlink" Target="http://abcnews.go.com/US/year-died-boston-marathon-waiting-greet-father/story?id=18965706#.UW1KOat4Y8g" TargetMode="External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url?sa=i&amp;rct=j&amp;q=&amp;esrc=s&amp;source=images&amp;cd=&amp;cad=rja&amp;uact=8&amp;ved=0ahUKEwiEybu28-3VAhWk1IMKHfRKBHkQjRwIBw&amp;url=http://sanfrancisco.cbslocal.com/2016/06/12/sf-castro-mayor-ed-lee-reaction-orlando-nightclub-massacre/&amp;psig=AFQjCNEayuNODH4bp7NqcHqCrczuLZkN0Q&amp;ust=1503596445079908" TargetMode="External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google.com/url?sa=i&amp;rct=j&amp;q=&amp;esrc=s&amp;source=images&amp;cd=&amp;cad=rja&amp;uact=8&amp;ved=0ahUKEwiJs66X9O3VAhVnb5oKHR7YCbEQjRwIBw&amp;url=http://sanfrancisco.cbslocal.com/2016/06/12/sf-castro-mayor-ed-lee-reaction-orlando-nightclub-massacre/&amp;psig=AFQjCNEayuNODH4bp7NqcHqCrczuLZkN0Q&amp;ust=1503596445079908" TargetMode="Externa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13424" y="401578"/>
            <a:ext cx="7696200" cy="187743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en-US" sz="2800" b="1" dirty="0">
              <a:solidFill>
                <a:srgbClr val="002D73"/>
              </a:solidFill>
              <a:ea typeface="ＭＳ Ｐゴシック" panose="020B0600070205080204" pitchFamily="34" charset="-128"/>
            </a:endParaRPr>
          </a:p>
          <a:p>
            <a:endParaRPr lang="en-US" sz="2800" b="1" dirty="0">
              <a:solidFill>
                <a:srgbClr val="002D73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sz="30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Coalition Surge Test (CST) and Interoperable Communications Drill (IOC)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654258"/>
            <a:ext cx="6085002" cy="153888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 Anders</a:t>
            </a:r>
          </a:p>
          <a:p>
            <a:r>
              <a:rPr lang="en-US" sz="2400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Katharine Logan</a:t>
            </a:r>
          </a:p>
          <a:p>
            <a:r>
              <a:rPr lang="en-US" b="1" dirty="0">
                <a:solidFill>
                  <a:srgbClr val="002D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Office of Health Emergency Preparedness </a:t>
            </a:r>
          </a:p>
          <a:p>
            <a:endParaRPr lang="en-US" sz="2800" b="1" dirty="0">
              <a:solidFill>
                <a:srgbClr val="64656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7040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4705867"/>
          </a:xfrm>
        </p:spPr>
        <p:txBody>
          <a:bodyPr/>
          <a:lstStyle/>
          <a:p>
            <a:r>
              <a:rPr lang="en-US" b="1" dirty="0">
                <a:solidFill>
                  <a:srgbClr val="002D73"/>
                </a:solidFill>
              </a:rPr>
              <a:t>Benefits of the CST</a:t>
            </a:r>
          </a:p>
        </p:txBody>
      </p:sp>
    </p:spTree>
    <p:extLst>
      <p:ext uri="{BB962C8B-B14F-4D97-AF65-F5344CB8AC3E}">
        <p14:creationId xmlns:p14="http://schemas.microsoft.com/office/powerpoint/2010/main" val="4082841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Benefits of Exercising with the CST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626"/>
            <a:ext cx="8229600" cy="3769632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2D73"/>
                </a:solidFill>
              </a:rPr>
              <a:t>Coalition Surge Test will encourage</a:t>
            </a:r>
            <a:r>
              <a:rPr lang="en-US" sz="3400" dirty="0">
                <a:solidFill>
                  <a:srgbClr val="002D73"/>
                </a:solidFill>
              </a:rPr>
              <a:t>:</a:t>
            </a:r>
          </a:p>
          <a:p>
            <a:pPr lvl="1"/>
            <a:r>
              <a:rPr lang="en-US" sz="2600" b="1" dirty="0">
                <a:solidFill>
                  <a:srgbClr val="002D73"/>
                </a:solidFill>
              </a:rPr>
              <a:t>Increased collaboration, cooperation, and communication</a:t>
            </a:r>
          </a:p>
          <a:p>
            <a:pPr lvl="1"/>
            <a:r>
              <a:rPr lang="en-US" sz="2600" dirty="0">
                <a:solidFill>
                  <a:srgbClr val="002D73"/>
                </a:solidFill>
              </a:rPr>
              <a:t>Enhancement of preparedness at the facility level</a:t>
            </a:r>
          </a:p>
          <a:p>
            <a:pPr lvl="1"/>
            <a:r>
              <a:rPr lang="en-US" sz="2600" dirty="0">
                <a:solidFill>
                  <a:srgbClr val="002D73"/>
                </a:solidFill>
              </a:rPr>
              <a:t>Increased engagement at coalition level, as well as at individual healthcare facility level</a:t>
            </a:r>
          </a:p>
          <a:p>
            <a:pPr lvl="1"/>
            <a:r>
              <a:rPr lang="en-US" sz="2600" dirty="0">
                <a:solidFill>
                  <a:srgbClr val="002D73"/>
                </a:solidFill>
              </a:rPr>
              <a:t>Low / no-notice requirement benefits the Coalition in preparing for unexpected events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273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65BAF9-14B9-4395-9FBF-3869D4B4B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036" y="457000"/>
            <a:ext cx="4172802" cy="46865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A842FB1-3850-4AC4-8124-B01748865E8B}"/>
              </a:ext>
            </a:extLst>
          </p:cNvPr>
          <p:cNvCxnSpPr/>
          <p:nvPr/>
        </p:nvCxnSpPr>
        <p:spPr>
          <a:xfrm>
            <a:off x="4579088" y="1155405"/>
            <a:ext cx="723014" cy="41821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18C7EF2-D49C-4E2D-AAC9-B9DBF801A839}"/>
              </a:ext>
            </a:extLst>
          </p:cNvPr>
          <p:cNvCxnSpPr/>
          <p:nvPr/>
        </p:nvCxnSpPr>
        <p:spPr>
          <a:xfrm flipH="1">
            <a:off x="4692502" y="1112874"/>
            <a:ext cx="517451" cy="45365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DAC08-71B6-42CC-9CDA-9177AB6D4B54}"/>
              </a:ext>
            </a:extLst>
          </p:cNvPr>
          <p:cNvCxnSpPr>
            <a:cxnSpLocks/>
          </p:cNvCxnSpPr>
          <p:nvPr/>
        </p:nvCxnSpPr>
        <p:spPr>
          <a:xfrm>
            <a:off x="3891516" y="1509823"/>
            <a:ext cx="474921" cy="4253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CA1B97-679B-4512-ACC5-918499E02290}"/>
              </a:ext>
            </a:extLst>
          </p:cNvPr>
          <p:cNvCxnSpPr/>
          <p:nvPr/>
        </p:nvCxnSpPr>
        <p:spPr>
          <a:xfrm flipH="1">
            <a:off x="3891516" y="1509823"/>
            <a:ext cx="318977" cy="4253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0A86F7-2C2B-409A-948A-29991A726125}"/>
              </a:ext>
            </a:extLst>
          </p:cNvPr>
          <p:cNvSpPr txBox="1"/>
          <p:nvPr/>
        </p:nvSpPr>
        <p:spPr>
          <a:xfrm rot="1708236">
            <a:off x="5282928" y="1334044"/>
            <a:ext cx="2471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Coalition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1DC24-20A5-464D-9806-B048E3CC58D9}"/>
              </a:ext>
            </a:extLst>
          </p:cNvPr>
          <p:cNvSpPr txBox="1"/>
          <p:nvPr/>
        </p:nvSpPr>
        <p:spPr>
          <a:xfrm rot="19889060">
            <a:off x="3478457" y="1708428"/>
            <a:ext cx="786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</a:t>
            </a:r>
          </a:p>
        </p:txBody>
      </p:sp>
    </p:spTree>
    <p:extLst>
      <p:ext uri="{BB962C8B-B14F-4D97-AF65-F5344CB8AC3E}">
        <p14:creationId xmlns:p14="http://schemas.microsoft.com/office/powerpoint/2010/main" val="1594079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875988"/>
          </a:xfrm>
        </p:spPr>
        <p:txBody>
          <a:bodyPr/>
          <a:lstStyle/>
          <a:p>
            <a:r>
              <a:rPr lang="en-US" b="1" dirty="0">
                <a:solidFill>
                  <a:srgbClr val="002D73"/>
                </a:solidFill>
              </a:rPr>
              <a:t>So – How Will This Happen?</a:t>
            </a:r>
          </a:p>
        </p:txBody>
      </p:sp>
    </p:spTree>
    <p:extLst>
      <p:ext uri="{BB962C8B-B14F-4D97-AF65-F5344CB8AC3E}">
        <p14:creationId xmlns:p14="http://schemas.microsoft.com/office/powerpoint/2010/main" val="4132074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How will this all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768799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>
                <a:solidFill>
                  <a:srgbClr val="002D73"/>
                </a:solidFill>
              </a:rPr>
              <a:t>Overview of CST</a:t>
            </a:r>
          </a:p>
          <a:p>
            <a:pPr lvl="1"/>
            <a:r>
              <a:rPr lang="en-US" dirty="0">
                <a:solidFill>
                  <a:srgbClr val="002D73"/>
                </a:solidFill>
              </a:rPr>
              <a:t>Tests Coalition’s ability to:</a:t>
            </a:r>
          </a:p>
          <a:p>
            <a:pPr lvl="2"/>
            <a:r>
              <a:rPr lang="en-US" sz="2600" dirty="0">
                <a:solidFill>
                  <a:srgbClr val="002D73"/>
                </a:solidFill>
              </a:rPr>
              <a:t>Find clinically appropriate beds for evacuating hospital patients with the assistance of other coalition members</a:t>
            </a:r>
          </a:p>
          <a:p>
            <a:pPr lvl="2"/>
            <a:r>
              <a:rPr lang="en-US" sz="2600" dirty="0">
                <a:solidFill>
                  <a:srgbClr val="002D73"/>
                </a:solidFill>
              </a:rPr>
              <a:t>Uses a simulated evacuation (</a:t>
            </a:r>
            <a:r>
              <a:rPr lang="en-US" sz="2600" b="1" i="1" dirty="0">
                <a:solidFill>
                  <a:srgbClr val="002D73"/>
                </a:solidFill>
              </a:rPr>
              <a:t>no actual patient movement</a:t>
            </a:r>
            <a:r>
              <a:rPr lang="en-US" sz="2600" dirty="0">
                <a:solidFill>
                  <a:srgbClr val="002D73"/>
                </a:solidFill>
              </a:rPr>
              <a:t>) of up to 3 hospitals</a:t>
            </a:r>
          </a:p>
          <a:p>
            <a:pPr lvl="3"/>
            <a:r>
              <a:rPr lang="en-US" sz="2100" dirty="0">
                <a:solidFill>
                  <a:srgbClr val="002D73"/>
                </a:solidFill>
              </a:rPr>
              <a:t>Evacuating facilities (representing 20% of a Health Care Coalition's acute-care bed capacity) enlist the help of other coalition members to find safe destinations for their patients and arrange transportation.</a:t>
            </a:r>
          </a:p>
          <a:p>
            <a:pPr lvl="4"/>
            <a:r>
              <a:rPr lang="en-US" sz="2100" dirty="0">
                <a:solidFill>
                  <a:srgbClr val="002D73"/>
                </a:solidFill>
              </a:rPr>
              <a:t>i.e., if the Regional Coalition total acute-care bed capacity is 2,000 beds, then the simulated evacuation would be placement of 400 patients (20%)</a:t>
            </a:r>
          </a:p>
        </p:txBody>
      </p:sp>
    </p:spTree>
    <p:extLst>
      <p:ext uri="{BB962C8B-B14F-4D97-AF65-F5344CB8AC3E}">
        <p14:creationId xmlns:p14="http://schemas.microsoft.com/office/powerpoint/2010/main" val="1132710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How will this all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9809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2D73"/>
                </a:solidFill>
              </a:rPr>
              <a:t>Overview of CST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Tests Coalition’s ability to</a:t>
            </a:r>
            <a:r>
              <a:rPr lang="en-US" dirty="0">
                <a:solidFill>
                  <a:srgbClr val="002D73"/>
                </a:solidFill>
              </a:rPr>
              <a:t>:</a:t>
            </a:r>
            <a:endParaRPr lang="en-US" dirty="0"/>
          </a:p>
          <a:p>
            <a:pPr lvl="2"/>
            <a:r>
              <a:rPr lang="en-US" sz="2200" dirty="0">
                <a:solidFill>
                  <a:srgbClr val="002D73"/>
                </a:solidFill>
              </a:rPr>
              <a:t>Communicate &amp; coordinate with medically appropriate transportation </a:t>
            </a:r>
          </a:p>
          <a:p>
            <a:pPr lvl="2"/>
            <a:r>
              <a:rPr lang="en-US" sz="2200" b="1" dirty="0">
                <a:solidFill>
                  <a:srgbClr val="002D73"/>
                </a:solidFill>
              </a:rPr>
              <a:t>Identify the appropriate disposition for each patient (home with no services, home with home care, nursing home, another acute care hospital)</a:t>
            </a:r>
          </a:p>
          <a:p>
            <a:pPr lvl="2"/>
            <a:r>
              <a:rPr lang="en-US" sz="2200" b="1" dirty="0">
                <a:solidFill>
                  <a:srgbClr val="002D73"/>
                </a:solidFill>
              </a:rPr>
              <a:t>Identify essential elements of information that helps inform situational awareness among HEPC members and partners </a:t>
            </a:r>
          </a:p>
          <a:p>
            <a:pPr marL="914400" lvl="2" indent="0">
              <a:buNone/>
            </a:pPr>
            <a:endParaRPr lang="en-US" dirty="0">
              <a:solidFill>
                <a:srgbClr val="002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9069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How will this all happen?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59809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rgbClr val="002D73"/>
                </a:solidFill>
              </a:rPr>
              <a:t>Overview of CST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Tests Coalition’s ability to</a:t>
            </a:r>
            <a:r>
              <a:rPr lang="en-US" dirty="0">
                <a:solidFill>
                  <a:srgbClr val="002D73"/>
                </a:solidFill>
              </a:rPr>
              <a:t>:</a:t>
            </a:r>
          </a:p>
          <a:p>
            <a:pPr lvl="2"/>
            <a:r>
              <a:rPr lang="en-US" sz="2200" dirty="0">
                <a:solidFill>
                  <a:srgbClr val="002D73"/>
                </a:solidFill>
              </a:rPr>
              <a:t>Respond to a </a:t>
            </a:r>
            <a:r>
              <a:rPr lang="en-US" sz="2200" b="1" i="1" dirty="0">
                <a:solidFill>
                  <a:srgbClr val="002D73"/>
                </a:solidFill>
              </a:rPr>
              <a:t>LOW Notice </a:t>
            </a:r>
            <a:r>
              <a:rPr lang="en-US" sz="2200" dirty="0">
                <a:solidFill>
                  <a:srgbClr val="002D73"/>
                </a:solidFill>
              </a:rPr>
              <a:t>exercise – within a two week window</a:t>
            </a:r>
          </a:p>
          <a:p>
            <a:pPr lvl="2"/>
            <a:r>
              <a:rPr lang="en-US" sz="2200" dirty="0">
                <a:solidFill>
                  <a:srgbClr val="002D73"/>
                </a:solidFill>
              </a:rPr>
              <a:t>Focuses on the following patients for evacuation</a:t>
            </a:r>
          </a:p>
          <a:p>
            <a:pPr lvl="3"/>
            <a:r>
              <a:rPr lang="en-US" dirty="0">
                <a:solidFill>
                  <a:srgbClr val="002D73"/>
                </a:solidFill>
              </a:rPr>
              <a:t>Long-term care (e.g., rehab hospital unit)	</a:t>
            </a:r>
          </a:p>
          <a:p>
            <a:pPr lvl="3"/>
            <a:r>
              <a:rPr lang="en-US" dirty="0">
                <a:solidFill>
                  <a:srgbClr val="002D73"/>
                </a:solidFill>
              </a:rPr>
              <a:t>Pediatric</a:t>
            </a:r>
          </a:p>
          <a:p>
            <a:pPr lvl="3"/>
            <a:r>
              <a:rPr lang="en-US" dirty="0">
                <a:solidFill>
                  <a:srgbClr val="002D73"/>
                </a:solidFill>
              </a:rPr>
              <a:t>General med/surge    	- NICU</a:t>
            </a:r>
          </a:p>
          <a:p>
            <a:pPr lvl="3"/>
            <a:r>
              <a:rPr lang="en-US" dirty="0">
                <a:solidFill>
                  <a:srgbClr val="002D73"/>
                </a:solidFill>
              </a:rPr>
              <a:t>ICU			- Labor and Delivery</a:t>
            </a:r>
          </a:p>
        </p:txBody>
      </p:sp>
    </p:spTree>
    <p:extLst>
      <p:ext uri="{BB962C8B-B14F-4D97-AF65-F5344CB8AC3E}">
        <p14:creationId xmlns:p14="http://schemas.microsoft.com/office/powerpoint/2010/main" val="56620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631" y="467513"/>
            <a:ext cx="8882742" cy="596112"/>
          </a:xfrm>
        </p:spPr>
        <p:txBody>
          <a:bodyPr>
            <a:noAutofit/>
          </a:bodyPr>
          <a:lstStyle/>
          <a:p>
            <a:pPr algn="l"/>
            <a:r>
              <a:rPr lang="en-US" sz="3000" b="1" dirty="0">
                <a:solidFill>
                  <a:srgbClr val="002D73"/>
                </a:solidFill>
              </a:rPr>
              <a:t>Information Sharing for Situational Awareness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05429" y="1172731"/>
            <a:ext cx="6256420" cy="38703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: Rounded Corners 6"/>
          <p:cNvSpPr/>
          <p:nvPr/>
        </p:nvSpPr>
        <p:spPr>
          <a:xfrm>
            <a:off x="3908383" y="1357350"/>
            <a:ext cx="1478165" cy="112753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71331" y="3444949"/>
            <a:ext cx="1438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Local Health Departments</a:t>
            </a:r>
          </a:p>
        </p:txBody>
      </p:sp>
      <p:sp>
        <p:nvSpPr>
          <p:cNvPr id="4" name="Arrow: Up-Down 3"/>
          <p:cNvSpPr/>
          <p:nvPr/>
        </p:nvSpPr>
        <p:spPr>
          <a:xfrm rot="3520788">
            <a:off x="3346156" y="3494694"/>
            <a:ext cx="190108" cy="434405"/>
          </a:xfrm>
          <a:prstGeom prst="upDownArrow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6000827" y="3352008"/>
            <a:ext cx="17610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Other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/>
              <a:t>NHs, ACFs, Home Care Agencies, CHCs</a:t>
            </a:r>
          </a:p>
        </p:txBody>
      </p:sp>
      <p:sp>
        <p:nvSpPr>
          <p:cNvPr id="8" name="Arrow: Up-Down 7"/>
          <p:cNvSpPr/>
          <p:nvPr/>
        </p:nvSpPr>
        <p:spPr>
          <a:xfrm rot="6895212" flipH="1">
            <a:off x="5770583" y="3401833"/>
            <a:ext cx="204080" cy="434405"/>
          </a:xfrm>
          <a:prstGeom prst="upDownArrow">
            <a:avLst/>
          </a:prstGeom>
          <a:solidFill>
            <a:srgbClr val="FF99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137879" y="3260283"/>
            <a:ext cx="10191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9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EFF16-8AD3-416A-A89F-5E683E65F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4565006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Tools You Will Need</a:t>
            </a:r>
          </a:p>
        </p:txBody>
      </p:sp>
    </p:spTree>
    <p:extLst>
      <p:ext uri="{BB962C8B-B14F-4D97-AF65-F5344CB8AC3E}">
        <p14:creationId xmlns:p14="http://schemas.microsoft.com/office/powerpoint/2010/main" val="1827002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FE4E7-75DF-46C4-B8A9-1E75F63B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</a:rPr>
              <a:t>Interoperable Communications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D47E83-F7D7-4F30-BDA0-2B914A53B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53" y="1375038"/>
            <a:ext cx="1945519" cy="1459139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DD570B-7E8E-4DDD-94A8-888AC5BD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192" y="1145791"/>
            <a:ext cx="1646608" cy="21384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6C8DE3-C08E-4743-8FEE-DD4428F99D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0" y="2744215"/>
            <a:ext cx="3106630" cy="2194902"/>
          </a:xfrm>
          <a:prstGeom prst="rect">
            <a:avLst/>
          </a:prstGeom>
        </p:spPr>
      </p:pic>
      <p:pic>
        <p:nvPicPr>
          <p:cNvPr id="1032" name="Picture 8" descr="Image result for images, message in a bottle">
            <a:hlinkClick r:id="rId6"/>
            <a:extLst>
              <a:ext uri="{FF2B5EF4-FFF2-40B4-BE49-F238E27FC236}">
                <a16:creationId xmlns:a16="http://schemas.microsoft.com/office/drawing/2014/main" id="{FAB0A581-8365-4DCF-83C0-BCD437701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105" y="3281754"/>
            <a:ext cx="2415901" cy="16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AE33A5C-D05D-4851-85C8-C7300590DD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721" y="1145791"/>
            <a:ext cx="1165553" cy="1719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AE4103E-5A32-471C-A84F-08AD25D01D7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601" y="3348945"/>
            <a:ext cx="2733675" cy="16764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F2FCC46-51C9-4465-9D54-9CEEA364D7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396" y="995754"/>
            <a:ext cx="246888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4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4"/>
            <a:ext cx="8229600" cy="472313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D73"/>
                </a:solidFill>
              </a:rPr>
              <a:t>Real-Life Events</a:t>
            </a:r>
          </a:p>
        </p:txBody>
      </p:sp>
    </p:spTree>
    <p:extLst>
      <p:ext uri="{BB962C8B-B14F-4D97-AF65-F5344CB8AC3E}">
        <p14:creationId xmlns:p14="http://schemas.microsoft.com/office/powerpoint/2010/main" val="18031611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64892" y="206374"/>
            <a:ext cx="8521908" cy="4725389"/>
          </a:xfrm>
        </p:spPr>
        <p:txBody>
          <a:bodyPr/>
          <a:lstStyle/>
          <a:p>
            <a:r>
              <a:rPr lang="en-US" b="1" dirty="0">
                <a:solidFill>
                  <a:srgbClr val="002D73"/>
                </a:solidFill>
              </a:rPr>
              <a:t>People You will Need</a:t>
            </a:r>
          </a:p>
        </p:txBody>
      </p:sp>
    </p:spTree>
    <p:extLst>
      <p:ext uri="{BB962C8B-B14F-4D97-AF65-F5344CB8AC3E}">
        <p14:creationId xmlns:p14="http://schemas.microsoft.com/office/powerpoint/2010/main" val="430565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690" y="481749"/>
            <a:ext cx="8229600" cy="1416481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Individual with Commerce account and role assignment to complete and submit the survey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339" y="1468778"/>
            <a:ext cx="2156326" cy="25255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9339" y="3958518"/>
            <a:ext cx="1950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2D73"/>
                </a:solidFill>
              </a:rPr>
              <a:t>Regional Office 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F8A8350-BCAB-49EF-856B-4C1BDF977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66" y="2078918"/>
            <a:ext cx="2143125" cy="214312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2D167A1-2702-4127-ADA2-C290584EE75D}"/>
              </a:ext>
            </a:extLst>
          </p:cNvPr>
          <p:cNvCxnSpPr/>
          <p:nvPr/>
        </p:nvCxnSpPr>
        <p:spPr>
          <a:xfrm>
            <a:off x="3423844" y="2839453"/>
            <a:ext cx="144378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79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Analysis and Documentation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625"/>
            <a:ext cx="8229600" cy="348186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2D73"/>
                </a:solidFill>
              </a:rPr>
              <a:t>Analysis of responses to the exercise must be conducted.</a:t>
            </a:r>
          </a:p>
          <a:p>
            <a:pPr lvl="1"/>
            <a:r>
              <a:rPr lang="en-US" sz="2000" dirty="0">
                <a:solidFill>
                  <a:srgbClr val="002D73"/>
                </a:solidFill>
              </a:rPr>
              <a:t>Revise emergency plan, as appropriate</a:t>
            </a:r>
          </a:p>
          <a:p>
            <a:r>
              <a:rPr lang="en-US" sz="2000" dirty="0">
                <a:solidFill>
                  <a:srgbClr val="002D73"/>
                </a:solidFill>
              </a:rPr>
              <a:t>Must document compliance/ensure access to information at all times for at least 3 years.</a:t>
            </a:r>
          </a:p>
          <a:p>
            <a:r>
              <a:rPr lang="en-US" sz="2000" dirty="0">
                <a:solidFill>
                  <a:srgbClr val="002D73"/>
                </a:solidFill>
              </a:rPr>
              <a:t>If a facility is part of a health system with integrated/unified emergency preparedness program:</a:t>
            </a:r>
          </a:p>
          <a:p>
            <a:pPr lvl="1"/>
            <a:r>
              <a:rPr lang="en-US" sz="2000" dirty="0">
                <a:solidFill>
                  <a:srgbClr val="002D73"/>
                </a:solidFill>
              </a:rPr>
              <a:t>Each separately certified facility must address individual needs of the facility AND </a:t>
            </a:r>
          </a:p>
          <a:p>
            <a:pPr lvl="1"/>
            <a:r>
              <a:rPr lang="en-US" sz="2000" dirty="0">
                <a:solidFill>
                  <a:srgbClr val="002D73"/>
                </a:solidFill>
              </a:rPr>
              <a:t>Maintain individual record of exercises conducted to demonstrate compliance</a:t>
            </a:r>
          </a:p>
        </p:txBody>
      </p:sp>
    </p:spTree>
    <p:extLst>
      <p:ext uri="{BB962C8B-B14F-4D97-AF65-F5344CB8AC3E}">
        <p14:creationId xmlns:p14="http://schemas.microsoft.com/office/powerpoint/2010/main" val="16439820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788347C-EBAF-4768-9526-0C0530C0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060"/>
                </a:solidFill>
              </a:rPr>
              <a:t>Finishing Up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5CA15A-45BE-4C5F-B377-EFCF6CFC5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206845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>
                <a:solidFill>
                  <a:srgbClr val="002D73"/>
                </a:solidFill>
              </a:rPr>
              <a:t>Document lessons learned from the exercise.  This must demonstrate incorporation of necessary improvements into EP training, policies, and programs.</a:t>
            </a:r>
          </a:p>
          <a:p>
            <a:r>
              <a:rPr lang="en-US" sz="2800" dirty="0">
                <a:solidFill>
                  <a:srgbClr val="002D73"/>
                </a:solidFill>
              </a:rPr>
              <a:t>Conduct an after-action review process (hotwash) to identify and document lessons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D73"/>
                </a:solidFill>
              </a:rPr>
              <a:t>    learned and corrective actions for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D73"/>
                </a:solidFill>
              </a:rPr>
              <a:t>    improvements in an official,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002D73"/>
                </a:solidFill>
              </a:rPr>
              <a:t>    actionable After-Action Report.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EC100-F2A8-4954-87D6-DBC244F37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059" y="2859916"/>
            <a:ext cx="3044779" cy="217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64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D0D7D-5447-4EEA-AC7B-FB966DD0F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After-Action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1A8EE-3475-4D8B-9F9F-64C7760B6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466118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D73"/>
                </a:solidFill>
              </a:rPr>
              <a:t>AARs should identify: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What was </a:t>
            </a:r>
            <a:r>
              <a:rPr lang="en-US" sz="2400" i="1" dirty="0">
                <a:solidFill>
                  <a:srgbClr val="002D73"/>
                </a:solidFill>
              </a:rPr>
              <a:t>supposed </a:t>
            </a:r>
            <a:r>
              <a:rPr lang="en-US" sz="2400" dirty="0">
                <a:solidFill>
                  <a:srgbClr val="002D73"/>
                </a:solidFill>
              </a:rPr>
              <a:t>to happen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What </a:t>
            </a:r>
            <a:r>
              <a:rPr lang="en-US" sz="2400" i="1" dirty="0">
                <a:solidFill>
                  <a:srgbClr val="002D73"/>
                </a:solidFill>
              </a:rPr>
              <a:t>actually </a:t>
            </a:r>
            <a:r>
              <a:rPr lang="en-US" sz="2400" dirty="0">
                <a:solidFill>
                  <a:srgbClr val="002D73"/>
                </a:solidFill>
              </a:rPr>
              <a:t>occurred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What went well  (</a:t>
            </a:r>
            <a:r>
              <a:rPr lang="en-US" sz="2400" b="1" dirty="0">
                <a:solidFill>
                  <a:srgbClr val="002D73"/>
                </a:solidFill>
              </a:rPr>
              <a:t>STRENGTH</a:t>
            </a:r>
            <a:r>
              <a:rPr lang="en-US" sz="2400" dirty="0">
                <a:solidFill>
                  <a:srgbClr val="002D73"/>
                </a:solidFill>
              </a:rPr>
              <a:t>)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What the facility can improve upon (</a:t>
            </a:r>
            <a:r>
              <a:rPr lang="en-US" sz="2400" b="1" dirty="0">
                <a:solidFill>
                  <a:srgbClr val="002D73"/>
                </a:solidFill>
              </a:rPr>
              <a:t>AREA FOR IMPROVEMENT</a:t>
            </a:r>
            <a:r>
              <a:rPr lang="en-US" sz="2400" dirty="0">
                <a:solidFill>
                  <a:srgbClr val="002D73"/>
                </a:solidFill>
              </a:rPr>
              <a:t>)</a:t>
            </a:r>
          </a:p>
          <a:p>
            <a:pPr lvl="1"/>
            <a:r>
              <a:rPr lang="en-US" sz="2400" dirty="0">
                <a:solidFill>
                  <a:srgbClr val="002D73"/>
                </a:solidFill>
              </a:rPr>
              <a:t>Timeline for incorporating necessary improvements (i.e., start time/end time)</a:t>
            </a:r>
          </a:p>
        </p:txBody>
      </p:sp>
    </p:spTree>
    <p:extLst>
      <p:ext uri="{BB962C8B-B14F-4D97-AF65-F5344CB8AC3E}">
        <p14:creationId xmlns:p14="http://schemas.microsoft.com/office/powerpoint/2010/main" val="1992161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6375"/>
            <a:ext cx="5015450" cy="427710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Questions</a:t>
            </a:r>
            <a:br>
              <a:rPr lang="en-US" b="1" dirty="0">
                <a:solidFill>
                  <a:srgbClr val="002D73"/>
                </a:solidFill>
              </a:rPr>
            </a:br>
            <a:br>
              <a:rPr lang="en-US" b="1" dirty="0">
                <a:solidFill>
                  <a:srgbClr val="002D73"/>
                </a:solidFill>
              </a:rPr>
            </a:br>
            <a:r>
              <a:rPr lang="en-US" sz="2700" dirty="0">
                <a:solidFill>
                  <a:srgbClr val="002D73"/>
                </a:solidFill>
                <a:hlinkClick r:id="rId3"/>
              </a:rPr>
              <a:t>patricia.anders@health.ny.gov</a:t>
            </a:r>
            <a:br>
              <a:rPr lang="en-US" sz="2700" dirty="0">
                <a:solidFill>
                  <a:srgbClr val="002D73"/>
                </a:solidFill>
              </a:rPr>
            </a:br>
            <a:br>
              <a:rPr lang="en-US" sz="2700" dirty="0">
                <a:solidFill>
                  <a:srgbClr val="002D73"/>
                </a:solidFill>
              </a:rPr>
            </a:br>
            <a:r>
              <a:rPr lang="en-US" sz="2700" u="sng" dirty="0">
                <a:solidFill>
                  <a:srgbClr val="3333FF"/>
                </a:solidFill>
              </a:rPr>
              <a:t>k</a:t>
            </a:r>
            <a:r>
              <a:rPr lang="en-US" sz="2700" dirty="0">
                <a:solidFill>
                  <a:srgbClr val="3333FF"/>
                </a:solidFill>
                <a:hlinkClick r:id="rId4"/>
              </a:rPr>
              <a:t>atharine.logan@health.ny.gov</a:t>
            </a:r>
            <a:br>
              <a:rPr lang="en-US" sz="2700" dirty="0">
                <a:solidFill>
                  <a:srgbClr val="3333FF"/>
                </a:solidFill>
              </a:rPr>
            </a:br>
            <a:endParaRPr lang="en-US" sz="2700" dirty="0">
              <a:solidFill>
                <a:srgbClr val="3333FF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63" y="1374140"/>
            <a:ext cx="1871083" cy="305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61" y="417415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D73"/>
                </a:solidFill>
              </a:rPr>
              <a:t>St John’s Regional Medical Center </a:t>
            </a:r>
            <a:br>
              <a:rPr lang="en-US" sz="3200" b="1" dirty="0">
                <a:solidFill>
                  <a:srgbClr val="002D73"/>
                </a:solidFill>
              </a:rPr>
            </a:br>
            <a:r>
              <a:rPr lang="en-US" sz="3200" b="1" dirty="0">
                <a:solidFill>
                  <a:srgbClr val="002D73"/>
                </a:solidFill>
              </a:rPr>
              <a:t>May 2011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326" y="3139648"/>
            <a:ext cx="3255786" cy="1831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149" y="1093442"/>
            <a:ext cx="2798628" cy="18634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84450" y="1356424"/>
            <a:ext cx="266069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6 deaths in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183 patients evacuated in 90 minutes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161 deaths in overall event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508" y="1842081"/>
            <a:ext cx="2164538" cy="18799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2158" y="3092233"/>
            <a:ext cx="2574843" cy="192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52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8086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D73"/>
                </a:solidFill>
              </a:rPr>
              <a:t>Superstorm Sandy</a:t>
            </a:r>
            <a:br>
              <a:rPr lang="en-US" sz="3200" b="1" dirty="0">
                <a:solidFill>
                  <a:srgbClr val="002D73"/>
                </a:solidFill>
              </a:rPr>
            </a:br>
            <a:r>
              <a:rPr lang="en-US" sz="3200" b="1" dirty="0">
                <a:solidFill>
                  <a:srgbClr val="002D73"/>
                </a:solidFill>
              </a:rPr>
              <a:t>October, 2012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777"/>
            <a:ext cx="2760804" cy="1842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031" y="2283765"/>
            <a:ext cx="2246769" cy="16014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70353" y="1297107"/>
            <a:ext cx="22069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6,300 patients from 37 healthcare facilities evacuated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43 deaths, tens of thousands injured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459" y="2946987"/>
            <a:ext cx="2870179" cy="17486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4" y="3234770"/>
            <a:ext cx="2282145" cy="18277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393925" y="1063169"/>
            <a:ext cx="2292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D73"/>
                </a:solidFill>
              </a:rPr>
              <a:t>3 weeks after Sandy, 4 NYC hospitals remained closed</a:t>
            </a:r>
          </a:p>
        </p:txBody>
      </p:sp>
    </p:spTree>
    <p:extLst>
      <p:ext uri="{BB962C8B-B14F-4D97-AF65-F5344CB8AC3E}">
        <p14:creationId xmlns:p14="http://schemas.microsoft.com/office/powerpoint/2010/main" val="1587255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5639"/>
            <a:ext cx="8229600" cy="547986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Boston Marathon</a:t>
            </a:r>
            <a:br>
              <a:rPr lang="en-US" sz="3600" b="1" dirty="0">
                <a:solidFill>
                  <a:srgbClr val="002D73"/>
                </a:solidFill>
              </a:rPr>
            </a:br>
            <a:r>
              <a:rPr lang="en-US" sz="3600" b="1" dirty="0">
                <a:solidFill>
                  <a:srgbClr val="002D73"/>
                </a:solidFill>
              </a:rPr>
              <a:t>April, 2013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759" y="1265035"/>
            <a:ext cx="8343041" cy="3878465"/>
          </a:xfrm>
        </p:spPr>
        <p:txBody>
          <a:bodyPr>
            <a:noAutofit/>
          </a:bodyPr>
          <a:lstStyle/>
          <a:p>
            <a:r>
              <a:rPr lang="en-US" sz="1000" b="1" dirty="0"/>
              <a:t>Boston Children’s Hospital</a:t>
            </a:r>
            <a:br>
              <a:rPr lang="en-US" sz="1000" dirty="0"/>
            </a:br>
            <a:r>
              <a:rPr lang="en-US" sz="1000" dirty="0"/>
              <a:t>8 injuries, ranging from good to serious conditions</a:t>
            </a:r>
            <a:br>
              <a:rPr lang="en-US" sz="1000" dirty="0"/>
            </a:br>
            <a:r>
              <a:rPr lang="en-US" sz="1000" dirty="0"/>
              <a:t>No children in critical condition</a:t>
            </a:r>
            <a:br>
              <a:rPr lang="en-US" sz="1000" dirty="0"/>
            </a:br>
            <a:r>
              <a:rPr lang="en-US" sz="1000" dirty="0"/>
              <a:t>Ages range from 2 to 15 years old</a:t>
            </a:r>
            <a:br>
              <a:rPr lang="en-US" sz="1000" dirty="0"/>
            </a:br>
            <a:r>
              <a:rPr lang="en-US" sz="1000" dirty="0"/>
              <a:t>Source: </a:t>
            </a:r>
            <a:r>
              <a:rPr lang="en-US" sz="1000" dirty="0">
                <a:hlinkClick r:id="rId3"/>
              </a:rPr>
              <a:t>Reuters</a:t>
            </a:r>
            <a:br>
              <a:rPr lang="en-US" sz="1000" dirty="0"/>
            </a:br>
            <a:br>
              <a:rPr lang="en-US" sz="1000" dirty="0"/>
            </a:br>
            <a:r>
              <a:rPr lang="en-US" sz="1000" b="1" dirty="0"/>
              <a:t>Brigham and Women’s Hospital</a:t>
            </a:r>
            <a:br>
              <a:rPr lang="en-US" sz="1000" dirty="0"/>
            </a:br>
            <a:r>
              <a:rPr lang="en-US" sz="1000" dirty="0"/>
              <a:t>31 injuries</a:t>
            </a:r>
            <a:br>
              <a:rPr lang="en-US" sz="1000" dirty="0"/>
            </a:br>
            <a:r>
              <a:rPr lang="en-US" sz="1000" dirty="0"/>
              <a:t>9 in critical condition, one with “life-threatening” injuries</a:t>
            </a:r>
            <a:br>
              <a:rPr lang="en-US" sz="1000" dirty="0"/>
            </a:br>
            <a:r>
              <a:rPr lang="en-US" sz="1000" dirty="0"/>
              <a:t>Source: </a:t>
            </a:r>
            <a:r>
              <a:rPr lang="en-US" sz="1000" dirty="0">
                <a:hlinkClick r:id="rId4"/>
              </a:rPr>
              <a:t>ABC News</a:t>
            </a:r>
            <a:br>
              <a:rPr lang="en-US" sz="1000" dirty="0"/>
            </a:br>
            <a:br>
              <a:rPr lang="en-US" sz="1000" dirty="0"/>
            </a:br>
            <a:r>
              <a:rPr lang="en-US" sz="1000" b="1" dirty="0"/>
              <a:t>Massachusetts General Hospital</a:t>
            </a:r>
            <a:br>
              <a:rPr lang="en-US" sz="1000" dirty="0"/>
            </a:br>
            <a:r>
              <a:rPr lang="en-US" sz="1000" dirty="0"/>
              <a:t>29 injuries</a:t>
            </a:r>
            <a:br>
              <a:rPr lang="en-US" sz="1000" dirty="0"/>
            </a:br>
            <a:r>
              <a:rPr lang="en-US" sz="1000" dirty="0"/>
              <a:t>8 in critical condition</a:t>
            </a:r>
            <a:br>
              <a:rPr lang="en-US" sz="1000" dirty="0"/>
            </a:br>
            <a:r>
              <a:rPr lang="en-US" sz="1000" dirty="0"/>
              <a:t>Several amputations</a:t>
            </a:r>
            <a:br>
              <a:rPr lang="en-US" sz="1000" dirty="0"/>
            </a:b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The Daily Beast</a:t>
            </a:r>
            <a:br>
              <a:rPr lang="en-US" sz="1000" dirty="0"/>
            </a:br>
            <a:br>
              <a:rPr lang="en-US" sz="1000" dirty="0"/>
            </a:br>
            <a:r>
              <a:rPr lang="en-US" sz="1000" b="1" dirty="0"/>
              <a:t>Beth Israel Deaconess Medical Center</a:t>
            </a:r>
            <a:br>
              <a:rPr lang="en-US" sz="1000" dirty="0"/>
            </a:br>
            <a:r>
              <a:rPr lang="en-US" sz="1000" dirty="0"/>
              <a:t>24 injuries, 7 released as of Tuesday morning</a:t>
            </a:r>
            <a:br>
              <a:rPr lang="en-US" sz="1000" dirty="0"/>
            </a:br>
            <a:r>
              <a:rPr lang="en-US" sz="1000" dirty="0"/>
              <a:t>4 in critical condition, 13 in serious condition</a:t>
            </a:r>
            <a:br>
              <a:rPr lang="en-US" sz="1000" dirty="0"/>
            </a:br>
            <a:r>
              <a:rPr lang="en-US" sz="1000" dirty="0"/>
              <a:t>Source: </a:t>
            </a:r>
            <a:r>
              <a:rPr lang="en-US" sz="1000" dirty="0">
                <a:hlinkClick r:id="rId6"/>
              </a:rPr>
              <a:t>CBS News</a:t>
            </a:r>
            <a:br>
              <a:rPr lang="en-US" sz="1000" dirty="0"/>
            </a:br>
            <a:br>
              <a:rPr lang="en-US" sz="1000" dirty="0"/>
            </a:br>
            <a:r>
              <a:rPr lang="en-US" sz="1000" b="1" dirty="0"/>
              <a:t>Tufts Medical Center</a:t>
            </a:r>
            <a:br>
              <a:rPr lang="en-US" sz="1000" dirty="0"/>
            </a:br>
            <a:r>
              <a:rPr lang="en-US" sz="1000" dirty="0"/>
              <a:t>9 injuries</a:t>
            </a:r>
            <a:br>
              <a:rPr lang="en-US" sz="1000" dirty="0"/>
            </a:br>
            <a:r>
              <a:rPr lang="en-US" sz="1000" dirty="0"/>
              <a:t>Source: </a:t>
            </a:r>
            <a:r>
              <a:rPr lang="en-US" sz="1000" dirty="0">
                <a:hlinkClick r:id="rId7"/>
              </a:rPr>
              <a:t>ABC News</a:t>
            </a:r>
            <a:br>
              <a:rPr lang="en-US" sz="1000" dirty="0"/>
            </a:br>
            <a:endParaRPr lang="en-US" sz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975" y="1063625"/>
            <a:ext cx="2290628" cy="1691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134" y="1442341"/>
            <a:ext cx="2117326" cy="2447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34" y="3302906"/>
            <a:ext cx="2604040" cy="1738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9806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47663"/>
            <a:ext cx="8229600" cy="103934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solidFill>
                  <a:srgbClr val="002D73"/>
                </a:solidFill>
              </a:rPr>
              <a:t>  Pulse Nightclub Shootings</a:t>
            </a:r>
            <a:br>
              <a:rPr lang="en-US" sz="3200" b="1" dirty="0">
                <a:solidFill>
                  <a:srgbClr val="002D73"/>
                </a:solidFill>
              </a:rPr>
            </a:br>
            <a:r>
              <a:rPr lang="en-US" sz="3200" b="1" dirty="0">
                <a:solidFill>
                  <a:srgbClr val="002D73"/>
                </a:solidFill>
              </a:rPr>
              <a:t>  June 2016</a:t>
            </a:r>
          </a:p>
        </p:txBody>
      </p:sp>
      <p:sp>
        <p:nvSpPr>
          <p:cNvPr id="3" name="AutoShape 2" descr="Image result for images, Orlando shootin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116411" y="2966094"/>
            <a:ext cx="2952893" cy="16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733" y="3451225"/>
            <a:ext cx="2640533" cy="1485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00" y="1466373"/>
            <a:ext cx="2952750" cy="1552575"/>
          </a:xfrm>
          <a:prstGeom prst="rect">
            <a:avLst/>
          </a:prstGeom>
        </p:spPr>
      </p:pic>
      <p:pic>
        <p:nvPicPr>
          <p:cNvPr id="5124" name="Picture 4" descr="Image result for images, Orlando shoot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47" y="3110359"/>
            <a:ext cx="2952893" cy="1661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78918" y="867333"/>
            <a:ext cx="35613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50 died in the Pulse shootings, surpassing the previous high of 33 dead in 2007 when a gunman went on a rampage at Virginia Tech college.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2013 killings at Sandy Hook Elementary School in Newtown, Conn., left 28 people dead and one injured.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Mass shooting in San Bernardino, Calif. In December, 2015 left 14 dead and 21 wounded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 November, 2015, a coordinated series of attacks in Paris, including slayings at the packed </a:t>
            </a:r>
            <a:r>
              <a:rPr lang="en-US" sz="1200" dirty="0" err="1"/>
              <a:t>Bataclan</a:t>
            </a:r>
            <a:r>
              <a:rPr lang="en-US" sz="1200" dirty="0"/>
              <a:t> nightclub during a performance by Eagles of Death Metal, left 130 people dead.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2919" y="3334930"/>
            <a:ext cx="19834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44 injured to Orlando Regional Medical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12 – Florida Hospital Orlando</a:t>
            </a:r>
          </a:p>
        </p:txBody>
      </p:sp>
    </p:spTree>
    <p:extLst>
      <p:ext uri="{BB962C8B-B14F-4D97-AF65-F5344CB8AC3E}">
        <p14:creationId xmlns:p14="http://schemas.microsoft.com/office/powerpoint/2010/main" val="4195615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BE1E6-5375-476B-B45F-7BACF30BF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4613132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Coalition Surge Test</a:t>
            </a:r>
          </a:p>
        </p:txBody>
      </p:sp>
    </p:spTree>
    <p:extLst>
      <p:ext uri="{BB962C8B-B14F-4D97-AF65-F5344CB8AC3E}">
        <p14:creationId xmlns:p14="http://schemas.microsoft.com/office/powerpoint/2010/main" val="911424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Goals of the CST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943350"/>
          </a:xfrm>
        </p:spPr>
        <p:txBody>
          <a:bodyPr>
            <a:normAutofit fontScale="55000" lnSpcReduction="20000"/>
          </a:bodyPr>
          <a:lstStyle/>
          <a:p>
            <a:r>
              <a:rPr lang="en-US" sz="3800" dirty="0">
                <a:solidFill>
                  <a:srgbClr val="002D73"/>
                </a:solidFill>
              </a:rPr>
              <a:t>The CST is an annual requirement for coalitions beginning in BP1.</a:t>
            </a:r>
          </a:p>
          <a:p>
            <a:pPr marL="0" indent="0">
              <a:buNone/>
            </a:pPr>
            <a:endParaRPr lang="en-US" sz="3400" dirty="0">
              <a:solidFill>
                <a:srgbClr val="002D73"/>
              </a:solidFill>
            </a:endParaRPr>
          </a:p>
          <a:p>
            <a:r>
              <a:rPr lang="en-US" sz="3800" dirty="0">
                <a:solidFill>
                  <a:srgbClr val="002D73"/>
                </a:solidFill>
              </a:rPr>
              <a:t>The CST is a low- to no-notice exercise.</a:t>
            </a:r>
          </a:p>
          <a:p>
            <a:pPr lvl="1"/>
            <a:r>
              <a:rPr lang="en-US" sz="2900" dirty="0">
                <a:solidFill>
                  <a:srgbClr val="002D73"/>
                </a:solidFill>
              </a:rPr>
              <a:t>Ensures that HEPCs can transition quickly and efficiently into “disaster mode”</a:t>
            </a:r>
          </a:p>
          <a:p>
            <a:pPr lvl="1"/>
            <a:r>
              <a:rPr lang="en-US" sz="2900" dirty="0">
                <a:solidFill>
                  <a:srgbClr val="002D73"/>
                </a:solidFill>
              </a:rPr>
              <a:t>Helps provide a more realistic picture of readiness than pre-announced exercises</a:t>
            </a:r>
          </a:p>
          <a:p>
            <a:pPr lvl="1"/>
            <a:r>
              <a:rPr lang="en-US" sz="2900" dirty="0">
                <a:solidFill>
                  <a:srgbClr val="002D73"/>
                </a:solidFill>
              </a:rPr>
              <a:t>HEPCs will not know the exact date and time, and hospitals will not know whether they are an evacuating or receiving facility</a:t>
            </a:r>
          </a:p>
          <a:p>
            <a:pPr marL="457200" lvl="1" indent="0">
              <a:buNone/>
            </a:pPr>
            <a:endParaRPr lang="en-US" sz="1900" dirty="0">
              <a:solidFill>
                <a:srgbClr val="002D73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002D73"/>
              </a:solidFill>
            </a:endParaRPr>
          </a:p>
          <a:p>
            <a:r>
              <a:rPr lang="en-US" sz="3800" dirty="0">
                <a:solidFill>
                  <a:srgbClr val="002D73"/>
                </a:solidFill>
              </a:rPr>
              <a:t>The CST is designed to be challenging.</a:t>
            </a:r>
          </a:p>
          <a:p>
            <a:pPr lvl="1"/>
            <a:r>
              <a:rPr lang="en-US" sz="2900" dirty="0">
                <a:solidFill>
                  <a:srgbClr val="002D73"/>
                </a:solidFill>
              </a:rPr>
              <a:t>More helpful in long run to struggle with a challenging exercise than an easier one</a:t>
            </a:r>
          </a:p>
          <a:p>
            <a:pPr lvl="1"/>
            <a:r>
              <a:rPr lang="en-US" sz="2900" dirty="0">
                <a:solidFill>
                  <a:srgbClr val="002D73"/>
                </a:solidFill>
              </a:rPr>
              <a:t>Need to identify # of beds that can be made available, determine patient placement, match beds to those patients, and identify the transportation resources appropriate for the patients</a:t>
            </a:r>
          </a:p>
          <a:p>
            <a:pPr lvl="1"/>
            <a:endParaRPr lang="en-US" sz="2100" dirty="0">
              <a:solidFill>
                <a:srgbClr val="002D73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srgbClr val="002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127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rgbClr val="002D73"/>
                </a:solidFill>
              </a:rPr>
              <a:t>Goals of the CST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49"/>
            <a:ext cx="8229600" cy="3839684"/>
          </a:xfrm>
        </p:spPr>
        <p:txBody>
          <a:bodyPr>
            <a:normAutofit fontScale="62500" lnSpcReduction="20000"/>
          </a:bodyPr>
          <a:lstStyle/>
          <a:p>
            <a:r>
              <a:rPr lang="en-US" sz="3400" dirty="0">
                <a:solidFill>
                  <a:srgbClr val="002D73"/>
                </a:solidFill>
              </a:rPr>
              <a:t>The CST is intended to enhance health care system response readiness. </a:t>
            </a:r>
          </a:p>
          <a:p>
            <a:pPr lvl="1"/>
            <a:r>
              <a:rPr lang="en-US" sz="3200" dirty="0">
                <a:solidFill>
                  <a:srgbClr val="002D73"/>
                </a:solidFill>
              </a:rPr>
              <a:t>Tests:</a:t>
            </a:r>
          </a:p>
          <a:p>
            <a:pPr lvl="2"/>
            <a:r>
              <a:rPr lang="en-US" sz="2900" dirty="0">
                <a:solidFill>
                  <a:srgbClr val="002D73"/>
                </a:solidFill>
              </a:rPr>
              <a:t>Functional surge capacity and identifies gaps in surge planning</a:t>
            </a:r>
          </a:p>
          <a:p>
            <a:pPr lvl="2"/>
            <a:r>
              <a:rPr lang="en-US" sz="2900" dirty="0">
                <a:solidFill>
                  <a:srgbClr val="002D73"/>
                </a:solidFill>
              </a:rPr>
              <a:t>Ability to perform the tasks with existing on-site staff without excessive guidance or prompting</a:t>
            </a:r>
          </a:p>
          <a:p>
            <a:pPr lvl="2"/>
            <a:r>
              <a:rPr lang="en-US" sz="2900" dirty="0">
                <a:solidFill>
                  <a:srgbClr val="002D73"/>
                </a:solidFill>
              </a:rPr>
              <a:t>If evacuating facility knows who to contact in evacuation scenario, and ability to reach partners on a moment’s notice</a:t>
            </a:r>
          </a:p>
          <a:p>
            <a:pPr marL="457200" lvl="1" indent="0">
              <a:buNone/>
            </a:pPr>
            <a:endParaRPr lang="en-US" sz="1800" dirty="0">
              <a:solidFill>
                <a:srgbClr val="002D73"/>
              </a:solidFill>
            </a:endParaRPr>
          </a:p>
          <a:p>
            <a:r>
              <a:rPr lang="en-US" sz="3400" dirty="0">
                <a:solidFill>
                  <a:srgbClr val="002D73"/>
                </a:solidFill>
              </a:rPr>
              <a:t>The CST tests the overall health care system response.</a:t>
            </a:r>
          </a:p>
          <a:p>
            <a:pPr lvl="1"/>
            <a:r>
              <a:rPr lang="en-US" sz="3200" dirty="0">
                <a:solidFill>
                  <a:srgbClr val="002D73"/>
                </a:solidFill>
              </a:rPr>
              <a:t>Simulates an evacuation, but can demonstrate</a:t>
            </a:r>
            <a:r>
              <a:rPr lang="en-US" sz="2400" dirty="0">
                <a:solidFill>
                  <a:srgbClr val="002D73"/>
                </a:solidFill>
              </a:rPr>
              <a:t>:</a:t>
            </a:r>
          </a:p>
          <a:p>
            <a:pPr lvl="2"/>
            <a:r>
              <a:rPr lang="en-US" sz="2900" dirty="0">
                <a:solidFill>
                  <a:srgbClr val="002D73"/>
                </a:solidFill>
              </a:rPr>
              <a:t>Emergency Operations Coordination; </a:t>
            </a:r>
          </a:p>
          <a:p>
            <a:pPr lvl="2"/>
            <a:r>
              <a:rPr lang="en-US" sz="2900" dirty="0">
                <a:solidFill>
                  <a:srgbClr val="002D73"/>
                </a:solidFill>
              </a:rPr>
              <a:t>Medical Surge Capacity;</a:t>
            </a:r>
          </a:p>
          <a:p>
            <a:pPr lvl="2"/>
            <a:r>
              <a:rPr lang="en-US" sz="2900" b="1" dirty="0">
                <a:solidFill>
                  <a:srgbClr val="002D73"/>
                </a:solidFill>
              </a:rPr>
              <a:t>Information Sharing </a:t>
            </a:r>
            <a:r>
              <a:rPr lang="en-US" sz="2900" dirty="0">
                <a:solidFill>
                  <a:srgbClr val="002D73"/>
                </a:solidFill>
              </a:rPr>
              <a:t> </a:t>
            </a:r>
          </a:p>
          <a:p>
            <a:pPr marL="914400" lvl="2" indent="0">
              <a:buNone/>
            </a:pPr>
            <a:endParaRPr lang="en-US" dirty="0">
              <a:solidFill>
                <a:srgbClr val="002D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522192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Mast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DE4E1FF2852C4AB94E009ECD2CE37F" ma:contentTypeVersion="1" ma:contentTypeDescription="Create a new document." ma:contentTypeScope="" ma:versionID="eb85edbaba29c6168d05838dd3bcaa64">
  <xsd:schema xmlns:xsd="http://www.w3.org/2001/XMLSchema" xmlns:xs="http://www.w3.org/2001/XMLSchema" xmlns:p="http://schemas.microsoft.com/office/2006/metadata/properties" xmlns:ns2="d7ba0638-ee3c-42f0-be76-41efb289a28a" targetNamespace="http://schemas.microsoft.com/office/2006/metadata/properties" ma:root="true" ma:fieldsID="0599839fb040190b03bf4f257d2257fd" ns2:_="">
    <xsd:import namespace="d7ba0638-ee3c-42f0-be76-41efb289a28a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ba0638-ee3c-42f0-be76-41efb289a28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D5EBFF1-1AC8-41C7-A2AD-72D9C59AE1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ba0638-ee3c-42f0-be76-41efb289a28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3F86441-E60D-4495-9820-50FFC7B27329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d7ba0638-ee3c-42f0-be76-41efb289a28a"/>
    <ds:schemaRef ds:uri="http://schemas.openxmlformats.org/package/2006/metadata/core-properties"/>
    <ds:schemaRef ds:uri="http://purl.org/dc/terms/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373712F-8FAF-4E78-8CC0-FB8B33919E5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118138</TotalTime>
  <Words>908</Words>
  <Application>Microsoft Office PowerPoint</Application>
  <PresentationFormat>On-screen Show (16:9)</PresentationFormat>
  <Paragraphs>161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ＭＳ Ｐゴシック</vt:lpstr>
      <vt:lpstr>Arial</vt:lpstr>
      <vt:lpstr>Calibri</vt:lpstr>
      <vt:lpstr>Tahoma</vt:lpstr>
      <vt:lpstr>Cover Master</vt:lpstr>
      <vt:lpstr>Section Master</vt:lpstr>
      <vt:lpstr>2_Custom Design</vt:lpstr>
      <vt:lpstr>PowerPoint Presentation</vt:lpstr>
      <vt:lpstr>Real-Life Events</vt:lpstr>
      <vt:lpstr>St John’s Regional Medical Center  May 2011</vt:lpstr>
      <vt:lpstr>Superstorm Sandy October, 2012</vt:lpstr>
      <vt:lpstr>Boston Marathon April, 2013</vt:lpstr>
      <vt:lpstr>  Pulse Nightclub Shootings   June 2016</vt:lpstr>
      <vt:lpstr>Coalition Surge Test</vt:lpstr>
      <vt:lpstr>Goals of the CST</vt:lpstr>
      <vt:lpstr>Goals of the CST</vt:lpstr>
      <vt:lpstr>Benefits of the CST</vt:lpstr>
      <vt:lpstr>Benefits of Exercising with the CST</vt:lpstr>
      <vt:lpstr>PowerPoint Presentation</vt:lpstr>
      <vt:lpstr>So – How Will This Happen?</vt:lpstr>
      <vt:lpstr>How will this all happen?</vt:lpstr>
      <vt:lpstr>How will this all happen?</vt:lpstr>
      <vt:lpstr>How will this all happen?</vt:lpstr>
      <vt:lpstr>Information Sharing for Situational Awareness</vt:lpstr>
      <vt:lpstr>Tools You Will Need</vt:lpstr>
      <vt:lpstr>Interoperable Communications</vt:lpstr>
      <vt:lpstr>People You will Need</vt:lpstr>
      <vt:lpstr>Individual with Commerce account and role assignment to complete and submit the survey</vt:lpstr>
      <vt:lpstr>Analysis and Documentation</vt:lpstr>
      <vt:lpstr>Finishing Up</vt:lpstr>
      <vt:lpstr>After-Action Reports</vt:lpstr>
      <vt:lpstr>Questions  patricia.anders@health.ny.gov  katharine.logan@health.ny.gov </vt:lpstr>
    </vt:vector>
  </TitlesOfParts>
  <Company>New York State - Office of General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Warner, Jennifer</dc:creator>
  <cp:lastModifiedBy>Diane Darbyshire</cp:lastModifiedBy>
  <cp:revision>267</cp:revision>
  <cp:lastPrinted>2017-09-01T17:23:49Z</cp:lastPrinted>
  <dcterms:created xsi:type="dcterms:W3CDTF">2014-12-09T18:34:34Z</dcterms:created>
  <dcterms:modified xsi:type="dcterms:W3CDTF">2018-01-08T22:25:34Z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0x01010007DE4E1FF2852C4AB94E009ECD2CE37F</vt:lpwstr>
  </property>
</Properties>
</file>